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4"/>
  </p:sldMasterIdLst>
  <p:notesMasterIdLst>
    <p:notesMasterId r:id="rId9"/>
  </p:notesMasterIdLst>
  <p:handoutMasterIdLst>
    <p:handoutMasterId r:id="rId10"/>
  </p:handoutMasterIdLst>
  <p:sldIdLst>
    <p:sldId id="818" r:id="rId5"/>
    <p:sldId id="819" r:id="rId6"/>
    <p:sldId id="651" r:id="rId7"/>
    <p:sldId id="260" r:id="rId8"/>
  </p:sldIdLst>
  <p:sldSz cx="12188825" cy="6858000"/>
  <p:notesSz cx="7010400" cy="9296400"/>
  <p:custDataLst>
    <p:tags r:id="rId11"/>
  </p:custDataLst>
  <p:defaultTextStyle>
    <a:defPPr>
      <a:defRPr lang="en-US"/>
    </a:defPPr>
    <a:lvl1pPr marL="0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340219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680439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020658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360878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1701097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041317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2381536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2721755" algn="l" defTabSz="34021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4A7468-FFD8-B941-8283-995AEBE697C9}">
          <p14:sldIdLst>
            <p14:sldId id="818"/>
            <p14:sldId id="819"/>
            <p14:sldId id="651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pos="4896" userDrawn="1">
          <p15:clr>
            <a:srgbClr val="A4A3A4"/>
          </p15:clr>
        </p15:guide>
        <p15:guide id="2" orient="horz" pos="1549" userDrawn="1">
          <p15:clr>
            <a:srgbClr val="A4A3A4"/>
          </p15:clr>
        </p15:guide>
        <p15:guide id="3" orient="horz" pos="5139" userDrawn="1">
          <p15:clr>
            <a:srgbClr val="A4A3A4"/>
          </p15:clr>
        </p15:guide>
        <p15:guide id="4" pos="551" userDrawn="1">
          <p15:clr>
            <a:srgbClr val="A4A3A4"/>
          </p15:clr>
        </p15:guide>
        <p15:guide id="5" pos="9088" userDrawn="1">
          <p15:clr>
            <a:srgbClr val="A4A3A4"/>
          </p15:clr>
        </p15:guide>
        <p15:guide id="6" pos="5294" userDrawn="1">
          <p15:clr>
            <a:srgbClr val="A4A3A4"/>
          </p15:clr>
        </p15:guide>
        <p15:guide id="7" orient="horz" pos="1056" userDrawn="1">
          <p15:clr>
            <a:srgbClr val="A4A3A4"/>
          </p15:clr>
        </p15:guide>
        <p15:guide id="8" orient="horz" pos="3504" userDrawn="1">
          <p15:clr>
            <a:srgbClr val="A4A3A4"/>
          </p15:clr>
        </p15:guide>
        <p15:guide id="9" pos="3839" userDrawn="1">
          <p15:clr>
            <a:srgbClr val="A4A3A4"/>
          </p15:clr>
        </p15:guide>
        <p15:guide id="10" pos="432" userDrawn="1">
          <p15:clr>
            <a:srgbClr val="A4A3A4"/>
          </p15:clr>
        </p15:guide>
        <p15:guide id="11" pos="7126" userDrawn="1">
          <p15:clr>
            <a:srgbClr val="A4A3A4"/>
          </p15:clr>
        </p15:guide>
        <p15:guide id="12" pos="41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Kearney" initials="AK" lastIdx="17" clrIdx="0"/>
  <p:cmAuthor id="1" name="Nolan Sundrud" initials="NS" lastIdx="1" clrIdx="1"/>
  <p:cmAuthor id="2" name="Maurer, Samantha" initials="MS" lastIdx="7" clrIdx="2"/>
  <p:cmAuthor id="3" name="Rele, Gaurav" initials="RG" lastIdx="1" clrIdx="3">
    <p:extLst>
      <p:ext uri="{19B8F6BF-5375-455C-9EA6-DF929625EA0E}">
        <p15:presenceInfo xmlns:p15="http://schemas.microsoft.com/office/powerpoint/2012/main" userId="S-1-5-21-1407069837-2091007605-538272213-2586263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C3"/>
    <a:srgbClr val="FF9900"/>
    <a:srgbClr val="FE9900"/>
    <a:srgbClr val="FF7A00"/>
    <a:srgbClr val="383D3B"/>
    <a:srgbClr val="00ADAB"/>
    <a:srgbClr val="FFB03B"/>
    <a:srgbClr val="FFA725"/>
    <a:srgbClr val="F89921"/>
    <a:srgbClr val="0067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18" autoAdjust="0"/>
    <p:restoredTop sz="95213" autoAdjust="0"/>
  </p:normalViewPr>
  <p:slideViewPr>
    <p:cSldViewPr snapToGrid="0">
      <p:cViewPr varScale="1">
        <p:scale>
          <a:sx n="104" d="100"/>
          <a:sy n="104" d="100"/>
        </p:scale>
        <p:origin x="392" y="192"/>
      </p:cViewPr>
      <p:guideLst>
        <p:guide pos="4896"/>
        <p:guide orient="horz" pos="1549"/>
        <p:guide orient="horz" pos="5139"/>
        <p:guide pos="551"/>
        <p:guide pos="9088"/>
        <p:guide pos="5294"/>
        <p:guide orient="horz" pos="1056"/>
        <p:guide orient="horz" pos="3504"/>
        <p:guide pos="3839"/>
        <p:guide pos="432"/>
        <p:guide pos="7126"/>
        <p:guide pos="415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7840"/>
    </p:cViewPr>
  </p:sorterViewPr>
  <p:notesViewPr>
    <p:cSldViewPr snapToGrid="0">
      <p:cViewPr varScale="1">
        <p:scale>
          <a:sx n="76" d="100"/>
          <a:sy n="76" d="100"/>
        </p:scale>
        <p:origin x="40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mazon Embe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885" y="0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0A5FC-BD41-1443-B940-79FBBB705431}" type="datetimeFigureOut">
              <a:rPr lang="en-US" smtClean="0">
                <a:latin typeface="Amazon Ember"/>
              </a:rPr>
              <a:t>7/8/20</a:t>
            </a:fld>
            <a:endParaRPr lang="en-US" dirty="0">
              <a:latin typeface="Amazon Emb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054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mazon Embe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885" y="8829054"/>
            <a:ext cx="3038319" cy="4652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CE446-62A2-A34E-999E-1639EE058FD1}" type="slidenum">
              <a:rPr lang="en-US" smtClean="0">
                <a:latin typeface="Amazon Ember"/>
              </a:rPr>
              <a:t>‹#›</a:t>
            </a:fld>
            <a:endParaRPr lang="en-US" dirty="0">
              <a:latin typeface="Amazon Ember"/>
            </a:endParaRPr>
          </a:p>
        </p:txBody>
      </p:sp>
    </p:spTree>
    <p:extLst>
      <p:ext uri="{BB962C8B-B14F-4D97-AF65-F5344CB8AC3E}">
        <p14:creationId xmlns:p14="http://schemas.microsoft.com/office/powerpoint/2010/main" val="26345427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mazon Embe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1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Amazon Ember"/>
              </a:defRPr>
            </a:lvl1pPr>
          </a:lstStyle>
          <a:p>
            <a:fld id="{631F7D34-E617-4D67-ADB9-F7300D1D14C6}" type="datetimeFigureOut">
              <a:rPr lang="en-US" smtClean="0"/>
              <a:pPr/>
              <a:t>7/8/20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2050"/>
            <a:ext cx="557212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3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mazon Embe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Amazon Ember"/>
              </a:defRPr>
            </a:lvl1pPr>
          </a:lstStyle>
          <a:p>
            <a:fld id="{525B7AE5-8B6B-45BB-BCE2-0D5FF01E05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545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1pPr>
    <a:lvl2pPr marL="45718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2pPr>
    <a:lvl3pPr marL="91437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3pPr>
    <a:lvl4pPr marL="137156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4pPr>
    <a:lvl5pPr marL="1828759" algn="l" defTabSz="914379" rtl="0" eaLnBrk="1" latinLnBrk="0" hangingPunct="1">
      <a:defRPr sz="1200" kern="1200">
        <a:solidFill>
          <a:schemeClr val="tx1"/>
        </a:solidFill>
        <a:latin typeface="Amazon Ember"/>
        <a:ea typeface="+mn-ea"/>
        <a:cs typeface="+mn-cs"/>
      </a:defRPr>
    </a:lvl5pPr>
    <a:lvl6pPr marL="2285948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8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7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17" algn="l" defTabSz="91437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4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615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5B7AE5-8B6B-45BB-BCE2-0D5FF01E052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11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  <a:noFill/>
          <a:ln>
            <a:noFill/>
          </a:ln>
        </p:spPr>
      </p:sp>
      <p:sp>
        <p:nvSpPr>
          <p:cNvPr id="3" name="Shape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altLang="en-US" dirty="0"/>
          </a:p>
        </p:txBody>
      </p:sp>
      <p:sp>
        <p:nvSpPr>
          <p:cNvPr id="4" name="Shape"/>
          <p:cNvSpPr>
            <a:spLocks noGrp="1"/>
          </p:cNvSpPr>
          <p:nvPr>
            <p:ph type="sldNum" sz="quarter" idx="5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/>
          <a:lstStyle/>
          <a:p>
            <a:fld id="{FF9110EC-1CA4-68FC-FF4B-2604B1601A16}" type="slidenum">
              <a:rPr lang="en-US" altLang="en-US" smtClean="0"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9669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fillment Logo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D174EA-4502-4546-ACDC-DD5E598035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282" y="412869"/>
            <a:ext cx="6055663" cy="605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2490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8AA3866-048A-2449-A57B-65D003A49DEA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05821D-B101-734B-AC8D-F8621F65E92C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DF5D8A-7030-AC4F-A6C5-1532EA8C8DE9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05FAC4-9305-7A4F-9A9C-9919328FDB9D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C0D95C-731A-F641-AD3A-CB54B6ACA8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4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End Slide">
    <p:bg>
      <p:bgPr>
        <a:solidFill>
          <a:srgbClr val="0090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99BB8AB-0443-634D-ACBD-74F470C64D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27" y="2585198"/>
            <a:ext cx="3833375" cy="3833375"/>
          </a:xfrm>
          <a:prstGeom prst="rect">
            <a:avLst/>
          </a:prstGeom>
        </p:spPr>
      </p:pic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5181603" y="399863"/>
            <a:ext cx="5884334" cy="2185334"/>
          </a:xfrm>
          <a:prstGeom prst="rect">
            <a:avLst/>
          </a:prstGeom>
        </p:spPr>
        <p:txBody>
          <a:bodyPr vert="horz" anchor="ctr"/>
          <a:lstStyle>
            <a:lvl1pPr algn="ctr">
              <a:defRPr sz="6000" b="1" i="0" baseline="0">
                <a:solidFill>
                  <a:srgbClr val="FFFFFF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B9FC9B-EF99-8D41-87D2-F5E139C0AB0F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4E2501-7AD4-A146-AF74-F02167CF5568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F16656-6525-8642-AA82-CA530EB46E91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3CD983-4326-1640-B018-27034187E01B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361553B-A03D-A54C-A926-1F920E5F24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  <p:sp>
        <p:nvSpPr>
          <p:cNvPr id="35" name="Speech Bubble: Rectangle 26">
            <a:extLst>
              <a:ext uri="{FF2B5EF4-FFF2-40B4-BE49-F238E27FC236}">
                <a16:creationId xmlns:a16="http://schemas.microsoft.com/office/drawing/2014/main" id="{63383F62-FBD0-4C4B-87C7-74D34571B4AE}"/>
              </a:ext>
            </a:extLst>
          </p:cNvPr>
          <p:cNvSpPr/>
          <p:nvPr userDrawn="1"/>
        </p:nvSpPr>
        <p:spPr>
          <a:xfrm rot="5400000" flipV="1">
            <a:off x="7031103" y="-1449637"/>
            <a:ext cx="2185332" cy="5884333"/>
          </a:xfrm>
          <a:prstGeom prst="wedgeRectCallout">
            <a:avLst>
              <a:gd name="adj1" fmla="val 85260"/>
              <a:gd name="adj2" fmla="val -39439"/>
            </a:avLst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228600" rIns="182780" bIns="182880" rtlCol="0" anchor="t"/>
          <a:lstStyle/>
          <a:p>
            <a:pPr defTabSz="456949"/>
            <a:endParaRPr lang="en-US" sz="2300" dirty="0">
              <a:solidFill>
                <a:schemeClr val="tx1">
                  <a:lumMod val="60000"/>
                  <a:lumOff val="40000"/>
                </a:schemeClr>
              </a:solidFill>
              <a:latin typeface="Amazon Ember Light"/>
              <a:cs typeface="Amazon Ember Light"/>
            </a:endParaRPr>
          </a:p>
        </p:txBody>
      </p:sp>
    </p:spTree>
    <p:extLst>
      <p:ext uri="{BB962C8B-B14F-4D97-AF65-F5344CB8AC3E}">
        <p14:creationId xmlns:p14="http://schemas.microsoft.com/office/powerpoint/2010/main" val="4146525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9"/>
          <p:cNvSpPr>
            <a:spLocks noGrp="1"/>
          </p:cNvSpPr>
          <p:nvPr>
            <p:ph type="pic" sz="quarter" idx="11" hasCustomPrompt="1"/>
          </p:nvPr>
        </p:nvSpPr>
        <p:spPr>
          <a:xfrm>
            <a:off x="3" y="0"/>
            <a:ext cx="12188825" cy="6858000"/>
          </a:xfrm>
          <a:prstGeom prst="rect">
            <a:avLst/>
          </a:prstGeom>
        </p:spPr>
        <p:txBody>
          <a:bodyPr vert="horz" lIns="45695" tIns="22848" rIns="45695" bIns="22848" anchor="ctr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to insert a full page image</a:t>
            </a:r>
          </a:p>
          <a:p>
            <a:r>
              <a:rPr lang="en-US" dirty="0"/>
              <a:t>and add your color bar from the library on the last slide</a:t>
            </a:r>
          </a:p>
        </p:txBody>
      </p:sp>
    </p:spTree>
    <p:extLst>
      <p:ext uri="{BB962C8B-B14F-4D97-AF65-F5344CB8AC3E}">
        <p14:creationId xmlns:p14="http://schemas.microsoft.com/office/powerpoint/2010/main" val="497932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Page Image _Box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9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12188825" cy="6858000"/>
          </a:xfrm>
          <a:prstGeom prst="rect">
            <a:avLst/>
          </a:prstGeom>
        </p:spPr>
        <p:txBody>
          <a:bodyPr vert="horz" lIns="45695" tIns="22848" rIns="45695" bIns="22848" anchor="ctr"/>
          <a:lstStyle>
            <a:lvl1pPr marL="0" indent="0" algn="ctr">
              <a:buFontTx/>
              <a:buNone/>
              <a:defRPr sz="2800" baseline="0"/>
            </a:lvl1pPr>
          </a:lstStyle>
          <a:p>
            <a:r>
              <a:rPr lang="en-US" dirty="0"/>
              <a:t>Click to insert a full page</a:t>
            </a:r>
            <a:br>
              <a:rPr lang="en-US" dirty="0"/>
            </a:br>
            <a:r>
              <a:rPr lang="en-US" dirty="0"/>
              <a:t>image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41129" y="2"/>
            <a:ext cx="3683106" cy="4670425"/>
          </a:xfrm>
          <a:prstGeom prst="rect">
            <a:avLst/>
          </a:prstGeom>
          <a:solidFill>
            <a:srgbClr val="0090C3"/>
          </a:solidFill>
        </p:spPr>
        <p:txBody>
          <a:bodyPr vert="horz" lIns="274320" rIns="274320" anchor="ctr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1pPr>
            <a:lvl2pPr marL="456971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2pPr>
            <a:lvl3pPr marL="913942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3pPr>
            <a:lvl4pPr marL="1370913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4pPr>
            <a:lvl5pPr marL="1827883" indent="0">
              <a:spcAft>
                <a:spcPts val="0"/>
              </a:spcAft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620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Page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9"/>
          <p:cNvSpPr>
            <a:spLocks noGrp="1"/>
          </p:cNvSpPr>
          <p:nvPr>
            <p:ph type="pic" sz="quarter" idx="11" hasCustomPrompt="1"/>
          </p:nvPr>
        </p:nvSpPr>
        <p:spPr>
          <a:xfrm>
            <a:off x="4" y="0"/>
            <a:ext cx="12188825" cy="6858000"/>
          </a:xfrm>
          <a:prstGeom prst="rect">
            <a:avLst/>
          </a:prstGeom>
        </p:spPr>
        <p:txBody>
          <a:bodyPr vert="horz" lIns="45681" tIns="22840" rIns="45681" bIns="22840" anchor="ctr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to insert a full page image</a:t>
            </a:r>
          </a:p>
          <a:p>
            <a:r>
              <a:rPr lang="en-US" dirty="0"/>
              <a:t>and add your color bar from the library on the last slide</a:t>
            </a:r>
          </a:p>
        </p:txBody>
      </p:sp>
    </p:spTree>
    <p:extLst>
      <p:ext uri="{BB962C8B-B14F-4D97-AF65-F5344CB8AC3E}">
        <p14:creationId xmlns:p14="http://schemas.microsoft.com/office/powerpoint/2010/main" val="3078959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26154" y="684866"/>
            <a:ext cx="10555017" cy="2520671"/>
          </a:xfrm>
          <a:prstGeom prst="rect">
            <a:avLst/>
          </a:prstGeom>
        </p:spPr>
        <p:txBody>
          <a:bodyPr vert="horz" anchor="b"/>
          <a:lstStyle>
            <a:lvl1pPr algn="ctr">
              <a:defRPr sz="6000" b="1" i="0">
                <a:solidFill>
                  <a:srgbClr val="FFFFFF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174824" y="3224236"/>
            <a:ext cx="5789379" cy="862272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600" b="0" i="0" baseline="0">
                <a:solidFill>
                  <a:schemeClr val="tx1">
                    <a:lumMod val="20000"/>
                    <a:lumOff val="80000"/>
                  </a:schemeClr>
                </a:solidFill>
                <a:latin typeface="Amazon Ember Display Light" panose="020F0403020204020204" pitchFamily="34" charset="0"/>
                <a:ea typeface="Amazon Ember Display Light" panose="020F0403020204020204" pitchFamily="34" charset="0"/>
                <a:cs typeface="Amazon Ember Display Light" panose="020F0403020204020204" pitchFamily="34" charset="0"/>
              </a:defRPr>
            </a:lvl1pPr>
            <a:lvl2pPr marL="456971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2pPr>
            <a:lvl3pPr marL="913942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3pPr>
            <a:lvl4pPr marL="137091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4pPr>
            <a:lvl5pPr marL="182788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date and or subtitle</a:t>
            </a:r>
          </a:p>
        </p:txBody>
      </p:sp>
    </p:spTree>
    <p:extLst>
      <p:ext uri="{BB962C8B-B14F-4D97-AF65-F5344CB8AC3E}">
        <p14:creationId xmlns:p14="http://schemas.microsoft.com/office/powerpoint/2010/main" val="1323335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26154" y="684866"/>
            <a:ext cx="10555017" cy="2520671"/>
          </a:xfrm>
          <a:prstGeom prst="rect">
            <a:avLst/>
          </a:prstGeom>
        </p:spPr>
        <p:txBody>
          <a:bodyPr vert="horz" anchor="b"/>
          <a:lstStyle>
            <a:lvl1pPr algn="ctr">
              <a:defRPr sz="6000" b="1" i="0">
                <a:solidFill>
                  <a:srgbClr val="383D3B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174824" y="3224236"/>
            <a:ext cx="5789379" cy="862272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600" b="0" i="0" baseline="0">
                <a:solidFill>
                  <a:schemeClr val="accent6">
                    <a:lumMod val="60000"/>
                    <a:lumOff val="40000"/>
                  </a:schemeClr>
                </a:solidFill>
                <a:latin typeface="Amazon Ember Display Light" panose="020F0403020204020204" pitchFamily="34" charset="0"/>
                <a:ea typeface="Amazon Ember Display Light" panose="020F0403020204020204" pitchFamily="34" charset="0"/>
                <a:cs typeface="Amazon Ember Display Light" panose="020F0403020204020204" pitchFamily="34" charset="0"/>
              </a:defRPr>
            </a:lvl1pPr>
            <a:lvl2pPr marL="456971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2pPr>
            <a:lvl3pPr marL="913942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3pPr>
            <a:lvl4pPr marL="137091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4pPr>
            <a:lvl5pPr marL="1827883" indent="0">
              <a:buNone/>
              <a:defRPr>
                <a:solidFill>
                  <a:schemeClr val="tx1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date and or subtitle</a:t>
            </a:r>
          </a:p>
        </p:txBody>
      </p:sp>
    </p:spTree>
    <p:extLst>
      <p:ext uri="{BB962C8B-B14F-4D97-AF65-F5344CB8AC3E}">
        <p14:creationId xmlns:p14="http://schemas.microsoft.com/office/powerpoint/2010/main" val="2290200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y Future Divider">
    <p:bg>
      <p:bgPr>
        <a:solidFill>
          <a:srgbClr val="0090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26154" y="684866"/>
            <a:ext cx="10555017" cy="2520671"/>
          </a:xfrm>
          <a:prstGeom prst="rect">
            <a:avLst/>
          </a:prstGeom>
        </p:spPr>
        <p:txBody>
          <a:bodyPr vert="horz" anchor="b"/>
          <a:lstStyle>
            <a:lvl1pPr algn="ctr">
              <a:defRPr sz="6000" b="1" i="0" baseline="0">
                <a:solidFill>
                  <a:srgbClr val="FFFFFF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I am the Triton slide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B73B51-7533-9040-AF33-60330B1F43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032" y="4317953"/>
            <a:ext cx="1741812" cy="17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20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640CE5-69AF-5145-B23B-F902C53EEF99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695916" y="295897"/>
            <a:ext cx="10867927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208" y="1355274"/>
            <a:ext cx="10869635" cy="4599628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800"/>
              </a:spcBef>
              <a:buFontTx/>
              <a:buNone/>
              <a:defRPr b="0" i="0" baseline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456971" indent="0">
              <a:spcBef>
                <a:spcPts val="800"/>
              </a:spcBef>
              <a:buFontTx/>
              <a:buNone/>
              <a:defRPr/>
            </a:lvl2pPr>
            <a:lvl3pPr marL="913942" indent="0">
              <a:spcBef>
                <a:spcPts val="800"/>
              </a:spcBef>
              <a:buFontTx/>
              <a:buNone/>
              <a:defRPr/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without bullets</a:t>
            </a:r>
          </a:p>
        </p:txBody>
      </p:sp>
      <p:sp>
        <p:nvSpPr>
          <p:cNvPr id="39" name="Rectangle 38"/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53" name="TextBox 52"/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56" name="Rectangle 55"/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38B1E5-A810-2046-B2A9-489F9DED7C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25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695914" y="295897"/>
            <a:ext cx="10894666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2546" y="1310105"/>
            <a:ext cx="10894666" cy="459962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00000"/>
              </a:lnSpc>
              <a:spcBef>
                <a:spcPts val="800"/>
              </a:spcBef>
              <a:defRPr b="0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85457" indent="-228486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 b="0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142428" indent="-228486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 b="0" i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529C28-F0B7-564E-B2DF-EF91007C751C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2E37C0-ABB0-CD4C-8AC5-54B941C6761C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84D9EB-6F3A-4D40-9DDC-2257AB2FC76A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4D9A4E-4F60-5E40-A5FF-13E5C6E452D8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C538EDC-D6AA-AA49-9FC9-3A9A3CABCB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78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353515" y="2"/>
            <a:ext cx="4835311" cy="6156607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916" y="295897"/>
            <a:ext cx="6517060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712848" y="1310105"/>
            <a:ext cx="6517060" cy="459962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00000"/>
              </a:lnSpc>
              <a:spcBef>
                <a:spcPts val="800"/>
              </a:spcBef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85457" indent="-228486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142428" indent="-228486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AAA5B-57C7-AB4E-B4E2-7F8D01BFA210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BEF010-B241-5046-BF9B-7BB36BB61C61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B10552-7870-F242-A30E-453F51FF24C6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047EF4-2632-F446-BD46-9BE40FB25A51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B2746B-50BE-1C46-B466-7C7FF0D1EE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8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426325" y="4"/>
            <a:ext cx="4762500" cy="3033889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426325" y="3118556"/>
            <a:ext cx="4762500" cy="297134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95916" y="295897"/>
            <a:ext cx="6517060" cy="987472"/>
          </a:xfrm>
          <a:prstGeom prst="rect">
            <a:avLst/>
          </a:prstGeom>
        </p:spPr>
        <p:txBody>
          <a:bodyPr vert="horz" anchor="ctr"/>
          <a:lstStyle>
            <a:lvl1pPr>
              <a:lnSpc>
                <a:spcPct val="80000"/>
              </a:lnSpc>
              <a:defRPr b="0" i="0" baseline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208" y="1310105"/>
            <a:ext cx="6518768" cy="459962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00000"/>
              </a:lnSpc>
              <a:spcBef>
                <a:spcPts val="800"/>
              </a:spcBef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85457" indent="-228486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142428" indent="-228486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599399" indent="-228486">
              <a:buFont typeface="Lucida Grande"/>
              <a:buChar char="-"/>
              <a:defRPr/>
            </a:lvl4pPr>
            <a:lvl5pPr marL="2056370" indent="-228486">
              <a:buFont typeface="Lucida Grande"/>
              <a:buChar char="-"/>
              <a:defRPr/>
            </a:lvl5pPr>
          </a:lstStyle>
          <a:p>
            <a:pPr lvl="0"/>
            <a:r>
              <a:rPr lang="en-US" dirty="0"/>
              <a:t>Click to edit text with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47A5A8-053E-9D43-83FE-B6F1C9697EAB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E04DA8-C702-ED46-AD2B-E10449F87330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6D3649-3EEF-7B4E-9110-93C91DE6EA26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0AE7E6E-25CA-CB43-AF7C-A9DB623026E2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7EB343A-D7A1-2945-A1E5-302F77F71C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129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kbox Call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426325" y="6614"/>
            <a:ext cx="4762500" cy="6150594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7145" y="1199448"/>
            <a:ext cx="4219344" cy="4346223"/>
          </a:xfrm>
          <a:prstGeom prst="rect">
            <a:avLst/>
          </a:prstGeom>
        </p:spPr>
        <p:txBody>
          <a:bodyPr vert="horz" anchor="t"/>
          <a:lstStyle>
            <a:lvl1pPr defTabSz="456812">
              <a:lnSpc>
                <a:spcPct val="90000"/>
              </a:lnSpc>
              <a:spcAft>
                <a:spcPts val="600"/>
              </a:spcAft>
              <a:defRPr sz="4000" baseline="0">
                <a:latin typeface="+mj-lt"/>
                <a:cs typeface="Amazon Ember Medium"/>
              </a:defRPr>
            </a:lvl1pPr>
          </a:lstStyle>
          <a:p>
            <a:pPr defTabSz="456949">
              <a:spcAft>
                <a:spcPts val="600"/>
              </a:spcAft>
            </a:pPr>
            <a:r>
              <a:rPr lang="en-US" sz="4000" dirty="0">
                <a:solidFill>
                  <a:srgbClr val="303942"/>
                </a:solidFill>
                <a:latin typeface="Amazon Ember Medium"/>
                <a:cs typeface="Amazon Ember Medium"/>
              </a:rPr>
              <a:t>Fun Call Out </a:t>
            </a:r>
            <a:br>
              <a:rPr lang="en-US" sz="4000" dirty="0">
                <a:solidFill>
                  <a:srgbClr val="303942"/>
                </a:solidFill>
                <a:latin typeface="Amazon Ember Medium"/>
                <a:cs typeface="Amazon Ember Medium"/>
              </a:rPr>
            </a:br>
            <a:r>
              <a:rPr lang="en-US" sz="4000" dirty="0">
                <a:solidFill>
                  <a:srgbClr val="303942"/>
                </a:solidFill>
                <a:latin typeface="Amazon Ember Light"/>
                <a:cs typeface="Amazon Ember Light"/>
              </a:rPr>
              <a:t>with a quote etc.</a:t>
            </a:r>
            <a:br>
              <a:rPr lang="en-US" sz="4000" dirty="0">
                <a:solidFill>
                  <a:srgbClr val="303942"/>
                </a:solidFill>
                <a:latin typeface="Amazon Ember Light"/>
                <a:cs typeface="Amazon Ember Light"/>
              </a:rPr>
            </a:br>
            <a:endParaRPr lang="en-US" sz="2300" dirty="0">
              <a:solidFill>
                <a:schemeClr val="tx1">
                  <a:lumMod val="60000"/>
                  <a:lumOff val="40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30" name="Speech Bubble: Rectangle 26"/>
          <p:cNvSpPr/>
          <p:nvPr userDrawn="1"/>
        </p:nvSpPr>
        <p:spPr>
          <a:xfrm>
            <a:off x="863526" y="897471"/>
            <a:ext cx="4700425" cy="4807853"/>
          </a:xfrm>
          <a:prstGeom prst="wedgeRectCallout">
            <a:avLst>
              <a:gd name="adj1" fmla="val 85260"/>
              <a:gd name="adj2" fmla="val -39439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228600" rIns="182780" bIns="182880" rtlCol="0" anchor="t"/>
          <a:lstStyle/>
          <a:p>
            <a:pPr defTabSz="456949"/>
            <a:endParaRPr lang="en-US" sz="2300" dirty="0">
              <a:solidFill>
                <a:schemeClr val="tx1">
                  <a:lumMod val="60000"/>
                  <a:lumOff val="40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A5671C0-372A-B249-9808-470F5F2EC0B7}"/>
              </a:ext>
            </a:extLst>
          </p:cNvPr>
          <p:cNvSpPr/>
          <p:nvPr userDrawn="1"/>
        </p:nvSpPr>
        <p:spPr>
          <a:xfrm>
            <a:off x="0" y="6158429"/>
            <a:ext cx="12188826" cy="699573"/>
          </a:xfrm>
          <a:prstGeom prst="rect">
            <a:avLst/>
          </a:prstGeom>
          <a:solidFill>
            <a:srgbClr val="009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0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BC18031-7438-9F4D-B5BF-DD8E29D5F2F6}"/>
              </a:ext>
            </a:extLst>
          </p:cNvPr>
          <p:cNvSpPr/>
          <p:nvPr userDrawn="1"/>
        </p:nvSpPr>
        <p:spPr>
          <a:xfrm>
            <a:off x="0" y="6158429"/>
            <a:ext cx="12188826" cy="87613"/>
          </a:xfrm>
          <a:prstGeom prst="rect">
            <a:avLst/>
          </a:prstGeom>
          <a:solidFill>
            <a:srgbClr val="383D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5" tIns="22848" rIns="45695" bIns="22848" rtlCol="0" anchor="ctr"/>
          <a:lstStyle/>
          <a:p>
            <a:pPr algn="ctr"/>
            <a:endParaRPr lang="en-US" sz="130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88C935-B5E6-564A-8B97-74FC3D6F9FDE}"/>
              </a:ext>
            </a:extLst>
          </p:cNvPr>
          <p:cNvSpPr txBox="1"/>
          <p:nvPr userDrawn="1"/>
        </p:nvSpPr>
        <p:spPr>
          <a:xfrm>
            <a:off x="302561" y="6418573"/>
            <a:ext cx="241069" cy="20859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1400" b="0" smtClean="0">
                <a:solidFill>
                  <a:schemeClr val="bg1">
                    <a:lumMod val="95000"/>
                  </a:schemeClr>
                </a:solidFill>
                <a:latin typeface="Amazon Ember Light"/>
                <a:cs typeface="Amazon Ember Light"/>
              </a:rPr>
              <a:pPr algn="ctr"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1400" b="0" dirty="0">
              <a:solidFill>
                <a:schemeClr val="bg1">
                  <a:lumMod val="95000"/>
                </a:schemeClr>
              </a:solidFill>
              <a:latin typeface="Amazon Ember Light"/>
              <a:cs typeface="Amazon Ember Light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89CAD6F-39A0-E14F-88EC-47562C4AE872}"/>
              </a:ext>
            </a:extLst>
          </p:cNvPr>
          <p:cNvSpPr/>
          <p:nvPr userDrawn="1"/>
        </p:nvSpPr>
        <p:spPr>
          <a:xfrm>
            <a:off x="694208" y="6395912"/>
            <a:ext cx="146386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0" i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Amazon</a:t>
            </a:r>
            <a:r>
              <a:rPr lang="en-US" sz="1050" b="0" i="0" baseline="0" dirty="0">
                <a:solidFill>
                  <a:schemeClr val="bg1">
                    <a:lumMod val="95000"/>
                  </a:schemeClr>
                </a:solidFill>
                <a:effectLst/>
                <a:latin typeface="Amazon Ember"/>
                <a:ea typeface="Amazon Ember"/>
                <a:cs typeface="Amazon Ember"/>
              </a:rPr>
              <a:t> Confidential</a:t>
            </a:r>
            <a:endParaRPr lang="en-US" sz="1050" b="0" i="0" dirty="0">
              <a:solidFill>
                <a:schemeClr val="bg1">
                  <a:lumMod val="95000"/>
                </a:schemeClr>
              </a:solidFill>
              <a:latin typeface="Amazon Ember"/>
              <a:cs typeface="Amazon Ember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A09F46A8-45DA-084B-A2D4-4DE9BF14E5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138" y="6317947"/>
            <a:ext cx="2454623" cy="47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78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 hidden="1"/>
          <p:cNvGrpSpPr/>
          <p:nvPr userDrawn="1"/>
        </p:nvGrpSpPr>
        <p:grpSpPr>
          <a:xfrm>
            <a:off x="358497" y="311726"/>
            <a:ext cx="11471835" cy="6234546"/>
            <a:chOff x="457200" y="457197"/>
            <a:chExt cx="14630400" cy="9144001"/>
          </a:xfrm>
        </p:grpSpPr>
        <p:sp>
          <p:nvSpPr>
            <p:cNvPr id="3" name="Rectangle 2"/>
            <p:cNvSpPr/>
            <p:nvPr userDrawn="1"/>
          </p:nvSpPr>
          <p:spPr>
            <a:xfrm rot="5400000">
              <a:off x="3200400" y="-2286003"/>
              <a:ext cx="9144000" cy="146304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4" name="Rectangle 3"/>
            <p:cNvSpPr/>
            <p:nvPr userDrawn="1"/>
          </p:nvSpPr>
          <p:spPr>
            <a:xfrm rot="5400000">
              <a:off x="-1783080" y="2697478"/>
              <a:ext cx="9144000" cy="466344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" name="Rectangle 4"/>
            <p:cNvSpPr/>
            <p:nvPr userDrawn="1"/>
          </p:nvSpPr>
          <p:spPr>
            <a:xfrm rot="5400000">
              <a:off x="3187731" y="2697477"/>
              <a:ext cx="9144000" cy="466344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6" name="Rectangle 5"/>
            <p:cNvSpPr/>
            <p:nvPr userDrawn="1"/>
          </p:nvSpPr>
          <p:spPr>
            <a:xfrm rot="5400000">
              <a:off x="8183880" y="2697478"/>
              <a:ext cx="9144000" cy="466344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</p:grpSp>
    </p:spTree>
    <p:extLst>
      <p:ext uri="{BB962C8B-B14F-4D97-AF65-F5344CB8AC3E}">
        <p14:creationId xmlns:p14="http://schemas.microsoft.com/office/powerpoint/2010/main" val="1485898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800" r:id="rId3"/>
    <p:sldLayoutId id="214748376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801" r:id="rId13"/>
    <p:sldLayoutId id="2147483798" r:id="rId14"/>
  </p:sldLayoutIdLst>
  <p:txStyles>
    <p:titleStyle>
      <a:lvl1pPr algn="l" defTabSz="997999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9500" indent="-249500" algn="l" defTabSz="997999" rtl="0" eaLnBrk="1" latinLnBrk="0" hangingPunct="1">
        <a:lnSpc>
          <a:spcPct val="90000"/>
        </a:lnSpc>
        <a:spcBef>
          <a:spcPts val="1092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8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47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46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245500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44499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243499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742499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241498" indent="-249500" algn="l" defTabSz="997999" rtl="0" eaLnBrk="1" latinLnBrk="0" hangingPunct="1">
        <a:lnSpc>
          <a:spcPct val="90000"/>
        </a:lnSpc>
        <a:spcBef>
          <a:spcPts val="54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98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97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9700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9600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94998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93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92999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992000" algn="l" defTabSz="9979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tiff"/><Relationship Id="rId5" Type="http://schemas.openxmlformats.org/officeDocument/2006/relationships/hyperlink" Target="https://d2l.ai/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D5F91-F97A-5F41-A21E-3EB716E078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5375" y="4114801"/>
            <a:ext cx="9518073" cy="862272"/>
          </a:xfrm>
        </p:spPr>
        <p:txBody>
          <a:bodyPr/>
          <a:lstStyle/>
          <a:p>
            <a:r>
              <a:rPr lang="en-US" sz="4000" b="1" dirty="0">
                <a:solidFill>
                  <a:schemeClr val="bg1"/>
                </a:solidFill>
              </a:rPr>
              <a:t>Machine Learning Accelerator</a:t>
            </a:r>
          </a:p>
          <a:p>
            <a:r>
              <a:rPr lang="en-US" sz="4000" dirty="0">
                <a:solidFill>
                  <a:schemeClr val="bg1"/>
                </a:solidFill>
              </a:rPr>
              <a:t>Computer Vision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C3C9EC-4E7E-3445-9D6B-E08EFFACB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34" y="332509"/>
            <a:ext cx="4612956" cy="378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82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B109C-B4A5-4642-A368-EFA13506E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262" y="179214"/>
            <a:ext cx="10894666" cy="987472"/>
          </a:xfrm>
        </p:spPr>
        <p:txBody>
          <a:bodyPr/>
          <a:lstStyle/>
          <a:p>
            <a:r>
              <a:rPr lang="en-US" dirty="0">
                <a:latin typeface="Amazon Ember" panose="02000000000000000000" pitchFamily="2" charset="0"/>
                <a:ea typeface="Amazon Ember" panose="02000000000000000000" pitchFamily="2" charset="0"/>
              </a:rPr>
              <a:t>Course Overview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FA986EE-AA40-1B47-BD40-4247444EE8B5}"/>
              </a:ext>
            </a:extLst>
          </p:cNvPr>
          <p:cNvSpPr txBox="1">
            <a:spLocks/>
          </p:cNvSpPr>
          <p:nvPr/>
        </p:nvSpPr>
        <p:spPr>
          <a:xfrm>
            <a:off x="694902" y="1265779"/>
            <a:ext cx="10261569" cy="4594124"/>
          </a:xfrm>
          <a:prstGeom prst="roundRect">
            <a:avLst>
              <a:gd name="adj" fmla="val 3274"/>
            </a:avLst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/>
          <a:lstStyle>
            <a:lvl1pPr marL="249500" indent="-249500" algn="l" defTabSz="997999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457" indent="-228486" algn="l" defTabSz="997999" rtl="0" eaLnBrk="1" latinLnBrk="0" hangingPunct="1">
              <a:lnSpc>
                <a:spcPct val="100000"/>
              </a:lnSpc>
              <a:spcBef>
                <a:spcPts val="800"/>
              </a:spcBef>
              <a:buFont typeface="Wingdings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428" indent="-228486" algn="l" defTabSz="997999" rtl="0" eaLnBrk="1" latinLnBrk="0" hangingPunct="1">
              <a:lnSpc>
                <a:spcPct val="100000"/>
              </a:lnSpc>
              <a:spcBef>
                <a:spcPts val="800"/>
              </a:spcBef>
              <a:buFont typeface="Lucida Grande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399" indent="-228486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Lucida Grande"/>
              <a:buChar char="-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370" indent="-228486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Lucida Grande"/>
              <a:buChar char="-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4499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43499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42499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41498" indent="-249500" algn="l" defTabSz="997999" rtl="0" eaLnBrk="1" latinLnBrk="0" hangingPunct="1">
              <a:lnSpc>
                <a:spcPct val="90000"/>
              </a:lnSpc>
              <a:spcBef>
                <a:spcPts val="545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 </a:t>
            </a:r>
          </a:p>
          <a:p>
            <a:pPr marL="352425" indent="-352425">
              <a:lnSpc>
                <a:spcPts val="1520"/>
              </a:lnSpc>
              <a:spcBef>
                <a:spcPts val="1800"/>
              </a:spcBef>
            </a:pP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Intro to ML and Computer Vision (CV)</a:t>
            </a:r>
          </a:p>
          <a:p>
            <a:pPr marL="352425" indent="-352425">
              <a:spcBef>
                <a:spcPts val="1800"/>
              </a:spcBef>
            </a:pP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Training Neural Networks and Convolutional Neural Networks (CNN) </a:t>
            </a:r>
          </a:p>
          <a:p>
            <a:pPr marL="352425" indent="-352425">
              <a:spcBef>
                <a:spcPts val="1800"/>
              </a:spcBef>
            </a:pP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Classic CNN Architectures: </a:t>
            </a:r>
            <a:r>
              <a:rPr lang="en-US" sz="2400" dirty="0" err="1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LeNet</a:t>
            </a: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, </a:t>
            </a:r>
            <a:r>
              <a:rPr lang="en-US" sz="2400" dirty="0" err="1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AlexNet</a:t>
            </a: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, VGG and </a:t>
            </a:r>
            <a:r>
              <a:rPr lang="en-US" sz="2400" dirty="0" err="1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ResNet</a:t>
            </a:r>
            <a:endParaRPr lang="en-US" sz="24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352425" indent="-352425">
              <a:spcBef>
                <a:spcPts val="1800"/>
              </a:spcBef>
            </a:pP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Final Project: Image Classification</a:t>
            </a:r>
          </a:p>
          <a:p>
            <a:pPr marL="352425" indent="-352425">
              <a:spcBef>
                <a:spcPts val="1800"/>
              </a:spcBef>
            </a:pP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Object Detection: Bounding Box,</a:t>
            </a:r>
            <a:r>
              <a:rPr lang="zh-CN" altLang="en-US" sz="2400" dirty="0">
                <a:latin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R-CNN and YOLO</a:t>
            </a:r>
          </a:p>
          <a:p>
            <a:pPr marL="352425" indent="-352425">
              <a:spcBef>
                <a:spcPts val="1800"/>
              </a:spcBef>
            </a:pP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Semantic Segmentation: FCN and U-Net</a:t>
            </a:r>
          </a:p>
          <a:p>
            <a:pPr marL="352425" indent="-352425">
              <a:spcBef>
                <a:spcPts val="1800"/>
              </a:spcBef>
            </a:pPr>
            <a:r>
              <a:rPr lang="en-US" sz="24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Transfer Learning and </a:t>
            </a:r>
            <a:r>
              <a:rPr lang="en-US" sz="2400" dirty="0" err="1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AutoML</a:t>
            </a:r>
            <a:endParaRPr lang="en-US" sz="24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>
              <a:spcBef>
                <a:spcPts val="1800"/>
              </a:spcBef>
            </a:pPr>
            <a:endParaRPr lang="en-US" sz="24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94902" y="1132820"/>
            <a:ext cx="10261569" cy="62062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MLA - Computer Vision Topics</a:t>
            </a:r>
          </a:p>
        </p:txBody>
      </p:sp>
    </p:spTree>
    <p:extLst>
      <p:ext uri="{BB962C8B-B14F-4D97-AF65-F5344CB8AC3E}">
        <p14:creationId xmlns:p14="http://schemas.microsoft.com/office/powerpoint/2010/main" val="50051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215"/>
    </mc:Choice>
    <mc:Fallback xmlns="">
      <p:transition spd="slow" advTm="45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hape"/>
          <p:cNvSpPr>
            <a:spLocks noGrp="1"/>
          </p:cNvSpPr>
          <p:nvPr>
            <p:ph type="title"/>
          </p:nvPr>
        </p:nvSpPr>
        <p:spPr>
          <a:xfrm>
            <a:off x="695325" y="295275"/>
            <a:ext cx="10894060" cy="987425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vert="horz" lIns="91440" tIns="45720" rIns="91440" bIns="45720" numCol="1" spcCol="0">
            <a:noAutofit/>
          </a:bodyPr>
          <a:lstStyle/>
          <a:p>
            <a:r>
              <a:rPr lang="en-US" altLang="en-US" dirty="0"/>
              <a:t>Learning Outcomes</a:t>
            </a:r>
          </a:p>
        </p:txBody>
      </p:sp>
      <p:sp>
        <p:nvSpPr>
          <p:cNvPr id="39939" name="Shape"/>
          <p:cNvSpPr>
            <a:spLocks noGrp="1"/>
          </p:cNvSpPr>
          <p:nvPr>
            <p:ph type="body" idx="10"/>
          </p:nvPr>
        </p:nvSpPr>
        <p:spPr>
          <a:xfrm>
            <a:off x="695325" y="1129347"/>
            <a:ext cx="8371886" cy="4599305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vert="horz" lIns="91440" tIns="45720" rIns="91440" bIns="45720" numCol="1" spcCol="0">
            <a:noAutofit/>
          </a:bodyPr>
          <a:lstStyle>
            <a:lvl1pPr>
              <a:defRPr lang="en-US" altLang="en-US" smtClean="0"/>
            </a:lvl1pPr>
            <a:lvl2pPr lvl="1">
              <a:defRPr lang="en-US" altLang="en-US" smtClean="0"/>
            </a:lvl2pPr>
            <a:lvl3pPr lvl="2">
              <a:defRPr lang="en-US" altLang="en-US" smtClean="0"/>
            </a:lvl3pPr>
            <a:lvl4pPr lvl="3">
              <a:defRPr lang="en-US" altLang="en-US" smtClean="0"/>
            </a:lvl4pPr>
            <a:lvl5pPr lvl="4">
              <a:defRPr lang="en-US" altLang="en-US" smtClean="0"/>
            </a:lvl5pPr>
            <a:lvl6pPr lvl="5">
              <a:defRPr lang="en-US" altLang="en-US" smtClean="0"/>
            </a:lvl6pPr>
            <a:lvl7pPr lvl="6">
              <a:defRPr lang="en-US" altLang="en-US" smtClean="0"/>
            </a:lvl7pPr>
            <a:lvl8pPr lvl="7">
              <a:defRPr lang="en-US" altLang="en-US" smtClean="0"/>
            </a:lvl8pPr>
            <a:lvl9pPr lvl="8">
              <a:defRPr lang="en-US" altLang="en-US" smtClean="0"/>
            </a:lvl9pPr>
          </a:lstStyle>
          <a:p>
            <a:r>
              <a:rPr lang="en-US" altLang="en-US" sz="2800" dirty="0">
                <a:latin typeface="Amazon Ember" panose="02000000000000000000" pitchFamily="2" charset="0"/>
                <a:ea typeface="Amazon Ember" panose="02000000000000000000" pitchFamily="2" charset="0"/>
              </a:rPr>
              <a:t>Fundamental understanding of ML</a:t>
            </a:r>
          </a:p>
          <a:p>
            <a:pPr lvl="1"/>
            <a:r>
              <a:rPr lang="en-US" altLang="en-US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Data preprocessing</a:t>
            </a:r>
          </a:p>
          <a:p>
            <a:pPr lvl="1"/>
            <a:r>
              <a:rPr lang="en-US" altLang="en-US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Common ML algorithms</a:t>
            </a:r>
          </a:p>
          <a:p>
            <a:pPr lvl="1"/>
            <a:r>
              <a:rPr lang="en-US" altLang="en-US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Model evaluations</a:t>
            </a:r>
          </a:p>
          <a:p>
            <a:r>
              <a:rPr lang="en-US" altLang="en-US" sz="2800" dirty="0">
                <a:latin typeface="Amazon Ember" panose="02000000000000000000" pitchFamily="2" charset="0"/>
                <a:ea typeface="Amazon Ember" panose="02000000000000000000" pitchFamily="2" charset="0"/>
              </a:rPr>
              <a:t>Practical knowledge of c</a:t>
            </a:r>
            <a:r>
              <a:rPr lang="en-US" sz="2800" dirty="0">
                <a:latin typeface="Amazon Ember" panose="02000000000000000000" pitchFamily="2" charset="0"/>
                <a:ea typeface="Amazon Ember" panose="02000000000000000000" pitchFamily="2" charset="0"/>
              </a:rPr>
              <a:t>omputer vision (</a:t>
            </a:r>
            <a:r>
              <a:rPr lang="en-US" altLang="en-US" sz="2800" dirty="0">
                <a:latin typeface="Amazon Ember" panose="02000000000000000000" pitchFamily="2" charset="0"/>
                <a:ea typeface="Amazon Ember" panose="02000000000000000000" pitchFamily="2" charset="0"/>
              </a:rPr>
              <a:t>CV) </a:t>
            </a:r>
          </a:p>
          <a:p>
            <a:pPr lvl="1"/>
            <a:r>
              <a:rPr lang="en-US" altLang="en-US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Model training </a:t>
            </a:r>
          </a:p>
          <a:p>
            <a:pPr lvl="1"/>
            <a:r>
              <a:rPr lang="en-US" altLang="en-US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Common CV applications</a:t>
            </a:r>
          </a:p>
          <a:p>
            <a:r>
              <a:rPr lang="en-US" altLang="en-US" sz="2800" dirty="0">
                <a:latin typeface="Amazon Ember" panose="02000000000000000000" pitchFamily="2" charset="0"/>
                <a:ea typeface="Amazon Ember" panose="02000000000000000000" pitchFamily="2" charset="0"/>
              </a:rPr>
              <a:t>Understand the language of ML scientists</a:t>
            </a:r>
          </a:p>
          <a:p>
            <a:r>
              <a:rPr lang="en-US" altLang="en-US" sz="2800" dirty="0">
                <a:latin typeface="Amazon Ember" panose="02000000000000000000" pitchFamily="2" charset="0"/>
                <a:ea typeface="Amazon Ember" panose="02000000000000000000" pitchFamily="2" charset="0"/>
              </a:rPr>
              <a:t>Acquainted with ML resources in Amazon</a:t>
            </a:r>
          </a:p>
        </p:txBody>
      </p:sp>
    </p:spTree>
    <p:extLst>
      <p:ext uri="{BB962C8B-B14F-4D97-AF65-F5344CB8AC3E}">
        <p14:creationId xmlns:p14="http://schemas.microsoft.com/office/powerpoint/2010/main" val="3042106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7" name="Shap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altLang="en-US" dirty="0">
                <a:latin typeface="Amazon Ember"/>
                <a:ea typeface="Amazon Ember"/>
              </a:rPr>
              <a:t>Machine Learning Resources</a:t>
            </a:r>
          </a:p>
        </p:txBody>
      </p:sp>
      <p:sp>
        <p:nvSpPr>
          <p:cNvPr id="38933" name="Shape"/>
          <p:cNvSpPr/>
          <p:nvPr/>
        </p:nvSpPr>
        <p:spPr>
          <a:xfrm>
            <a:off x="809983" y="1368669"/>
            <a:ext cx="4506895" cy="1767254"/>
          </a:xfrm>
          <a:prstGeom prst="roundRect">
            <a:avLst/>
          </a:prstGeom>
          <a:noFill/>
          <a:ln w="19050" cmpd="sng">
            <a:solidFill>
              <a:schemeClr val="accent2"/>
            </a:solidFill>
            <a:prstDash val="solid"/>
            <a:bevel/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none">
            <a:schemeClr val="lt1"/>
          </a:fontRef>
        </p:style>
        <p:txBody>
          <a:bodyPr vert="horz" lIns="91440" tIns="45720" rIns="91440" bIns="45720" numCol="1" spcCol="0" anchor="ctr">
            <a:noAutofit/>
          </a:bodyPr>
          <a:lstStyle/>
          <a:p>
            <a:pPr algn="ctr"/>
            <a:endParaRPr lang="en-US" altLang="en-US"/>
          </a:p>
        </p:txBody>
      </p:sp>
      <p:sp>
        <p:nvSpPr>
          <p:cNvPr id="38915" name="Shape"/>
          <p:cNvSpPr/>
          <p:nvPr/>
        </p:nvSpPr>
        <p:spPr>
          <a:xfrm>
            <a:off x="5578892" y="1409309"/>
            <a:ext cx="4875530" cy="1767254"/>
          </a:xfrm>
          <a:prstGeom prst="roundRect">
            <a:avLst/>
          </a:prstGeom>
          <a:noFill/>
          <a:ln w="19050">
            <a:solidFill>
              <a:schemeClr val="accent2"/>
            </a:solidFill>
            <a:prstDash val="solid"/>
            <a:bevel/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none">
            <a:schemeClr val="lt1"/>
          </a:fontRef>
        </p:style>
        <p:txBody>
          <a:bodyPr vert="horz" lIns="91440" tIns="45720" rIns="91440" bIns="45720" numCol="1" spcCol="0" anchor="ctr">
            <a:noAutofit/>
          </a:bodyPr>
          <a:lstStyle/>
          <a:p>
            <a:pPr algn="ctr"/>
            <a:endParaRPr lang="en-US" alt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5F0D787-CB0B-1E42-97A5-C5F7E7B94387}"/>
              </a:ext>
            </a:extLst>
          </p:cNvPr>
          <p:cNvGrpSpPr/>
          <p:nvPr/>
        </p:nvGrpSpPr>
        <p:grpSpPr>
          <a:xfrm>
            <a:off x="5578892" y="3624824"/>
            <a:ext cx="4875530" cy="1767526"/>
            <a:chOff x="6525953" y="3624824"/>
            <a:chExt cx="4875530" cy="1767526"/>
          </a:xfrm>
        </p:grpSpPr>
        <p:sp>
          <p:nvSpPr>
            <p:cNvPr id="38916" name="Shape"/>
            <p:cNvSpPr/>
            <p:nvPr/>
          </p:nvSpPr>
          <p:spPr>
            <a:xfrm>
              <a:off x="6525953" y="3624824"/>
              <a:ext cx="4875530" cy="1767254"/>
            </a:xfrm>
            <a:prstGeom prst="roundRect">
              <a:avLst/>
            </a:prstGeom>
            <a:noFill/>
            <a:ln w="19050">
              <a:solidFill>
                <a:schemeClr val="accent2"/>
              </a:solidFill>
              <a:prstDash val="solid"/>
              <a:bevel/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none">
              <a:schemeClr val="lt1"/>
            </a:fontRef>
          </p:style>
          <p:txBody>
            <a:bodyPr vert="horz" lIns="91440" tIns="45720" rIns="91440" bIns="45720" numCol="1" spcCol="0" anchor="ctr">
              <a:noAutofit/>
            </a:bodyPr>
            <a:lstStyle/>
            <a:p>
              <a:pPr algn="ctr"/>
              <a:endParaRPr lang="en-US" altLang="en-US"/>
            </a:p>
          </p:txBody>
        </p:sp>
        <p:grpSp>
          <p:nvGrpSpPr>
            <p:cNvPr id="38924" name="Group Shape"/>
            <p:cNvGrpSpPr/>
            <p:nvPr/>
          </p:nvGrpSpPr>
          <p:grpSpPr>
            <a:xfrm>
              <a:off x="6714490" y="3789680"/>
              <a:ext cx="4512310" cy="1170940"/>
              <a:chOff x="6714490" y="3789680"/>
              <a:chExt cx="4512310" cy="1170940"/>
            </a:xfrm>
          </p:grpSpPr>
          <p:pic>
            <p:nvPicPr>
              <p:cNvPr id="38918" name="Picture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57310" y="3789680"/>
                <a:ext cx="1252855" cy="1119505"/>
              </a:xfrm>
              <a:prstGeom prst="rect">
                <a:avLst/>
              </a:prstGeom>
            </p:spPr>
          </p:pic>
          <p:sp>
            <p:nvSpPr>
              <p:cNvPr id="38919" name="Shape"/>
              <p:cNvSpPr/>
              <p:nvPr/>
            </p:nvSpPr>
            <p:spPr>
              <a:xfrm rot="20880000">
                <a:off x="7261860" y="3898265"/>
                <a:ext cx="1526540" cy="459105"/>
              </a:xfrm>
              <a:prstGeom prst="rect">
                <a:avLst/>
              </a:prstGeom>
              <a:noFill/>
              <a:ln w="9525" cap="flat" cmpd="sng">
                <a:noFill/>
                <a:prstDash val="solid"/>
                <a:round/>
              </a:ln>
            </p:spPr>
            <p:txBody>
              <a:bodyPr vert="horz" wrap="none" lIns="91440" tIns="45720" rIns="91440" bIns="45720" numCol="1" spcCol="0" anchor="t">
                <a:spAutoFit/>
              </a:bodyPr>
              <a:lstStyle/>
              <a:p>
                <a:pPr>
                  <a:buNone/>
                </a:pPr>
                <a:r>
                  <a:rPr lang="en-US" altLang="en-US" sz="2000"/>
                  <a:t>Collaborate </a:t>
                </a:r>
              </a:p>
            </p:txBody>
          </p:sp>
          <p:sp>
            <p:nvSpPr>
              <p:cNvPr id="38920" name="Shape"/>
              <p:cNvSpPr/>
              <p:nvPr/>
            </p:nvSpPr>
            <p:spPr>
              <a:xfrm rot="1080000">
                <a:off x="7566025" y="4439920"/>
                <a:ext cx="1449705" cy="458470"/>
              </a:xfrm>
              <a:prstGeom prst="rect">
                <a:avLst/>
              </a:prstGeom>
              <a:noFill/>
              <a:ln w="9525" cap="flat" cmpd="sng">
                <a:noFill/>
                <a:prstDash val="solid"/>
                <a:round/>
              </a:ln>
            </p:spPr>
            <p:txBody>
              <a:bodyPr vert="horz" wrap="none" lIns="91440" tIns="45720" rIns="91440" bIns="45720" numCol="1" spcCol="0" anchor="t">
                <a:spAutoFit/>
              </a:bodyPr>
              <a:lstStyle/>
              <a:p>
                <a:pPr>
                  <a:buNone/>
                </a:pPr>
                <a:r>
                  <a:rPr lang="en-US" altLang="en-US" sz="2000"/>
                  <a:t>Share ideas</a:t>
                </a:r>
              </a:p>
            </p:txBody>
          </p:sp>
          <p:sp>
            <p:nvSpPr>
              <p:cNvPr id="38921" name="Shape"/>
              <p:cNvSpPr/>
              <p:nvPr/>
            </p:nvSpPr>
            <p:spPr>
              <a:xfrm rot="1080000">
                <a:off x="10387330" y="4471035"/>
                <a:ext cx="804545" cy="459105"/>
              </a:xfrm>
              <a:prstGeom prst="rect">
                <a:avLst/>
              </a:prstGeom>
              <a:noFill/>
              <a:ln w="9525" cap="flat" cmpd="sng">
                <a:noFill/>
                <a:prstDash val="solid"/>
                <a:round/>
              </a:ln>
            </p:spPr>
            <p:txBody>
              <a:bodyPr vert="horz" wrap="none" lIns="91440" tIns="45720" rIns="91440" bIns="45720" numCol="1" spcCol="0" anchor="t">
                <a:spAutoFit/>
              </a:bodyPr>
              <a:lstStyle/>
              <a:p>
                <a:pPr>
                  <a:buNone/>
                </a:pPr>
                <a:r>
                  <a:rPr lang="en-US" altLang="en-US" sz="2000"/>
                  <a:t>Learn</a:t>
                </a:r>
              </a:p>
            </p:txBody>
          </p:sp>
          <p:sp>
            <p:nvSpPr>
              <p:cNvPr id="38922" name="Shape"/>
              <p:cNvSpPr/>
              <p:nvPr/>
            </p:nvSpPr>
            <p:spPr>
              <a:xfrm rot="21120000">
                <a:off x="10240645" y="3931285"/>
                <a:ext cx="1103630" cy="459105"/>
              </a:xfrm>
              <a:prstGeom prst="rect">
                <a:avLst/>
              </a:prstGeom>
              <a:noFill/>
              <a:ln w="9525" cap="flat" cmpd="sng">
                <a:noFill/>
                <a:prstDash val="solid"/>
                <a:round/>
              </a:ln>
            </p:spPr>
            <p:txBody>
              <a:bodyPr vert="horz" wrap="none" lIns="91440" tIns="45720" rIns="91440" bIns="45720" numCol="1" spcCol="0" anchor="t">
                <a:spAutoFit/>
              </a:bodyPr>
              <a:lstStyle/>
              <a:p>
                <a:pPr>
                  <a:buNone/>
                </a:pPr>
                <a:r>
                  <a:rPr lang="en-US" altLang="en-US" sz="2000"/>
                  <a:t>Connect</a:t>
                </a:r>
              </a:p>
            </p:txBody>
          </p:sp>
          <p:sp>
            <p:nvSpPr>
              <p:cNvPr id="38923" name="Shape"/>
              <p:cNvSpPr/>
              <p:nvPr/>
            </p:nvSpPr>
            <p:spPr>
              <a:xfrm rot="20880000">
                <a:off x="6586220" y="4467225"/>
                <a:ext cx="1127125" cy="458470"/>
              </a:xfrm>
              <a:prstGeom prst="rect">
                <a:avLst/>
              </a:prstGeom>
              <a:noFill/>
              <a:ln w="9525" cap="flat" cmpd="sng">
                <a:noFill/>
                <a:prstDash val="solid"/>
                <a:round/>
              </a:ln>
            </p:spPr>
            <p:txBody>
              <a:bodyPr vert="horz" wrap="none" lIns="91440" tIns="45720" rIns="91440" bIns="45720" numCol="1" spcCol="0" anchor="t">
                <a:spAutoFit/>
              </a:bodyPr>
              <a:lstStyle/>
              <a:p>
                <a:pPr>
                  <a:buNone/>
                </a:pPr>
                <a:r>
                  <a:rPr lang="en-US" altLang="en-US" sz="2000"/>
                  <a:t>Network</a:t>
                </a:r>
              </a:p>
            </p:txBody>
          </p:sp>
        </p:grpSp>
        <p:sp>
          <p:nvSpPr>
            <p:cNvPr id="38925" name="Shape"/>
            <p:cNvSpPr/>
            <p:nvPr/>
          </p:nvSpPr>
          <p:spPr>
            <a:xfrm>
              <a:off x="7964257" y="5005136"/>
              <a:ext cx="2101099" cy="387214"/>
            </a:xfrm>
            <a:prstGeom prst="rect">
              <a:avLst/>
            </a:prstGeom>
            <a:noFill/>
            <a:ln w="9525" cap="flat" cmpd="sng">
              <a:noFill/>
              <a:prstDash val="solid"/>
              <a:round/>
            </a:ln>
          </p:spPr>
          <p:txBody>
            <a:bodyPr vert="horz" wrap="none" lIns="91440" tIns="45720" rIns="91440" bIns="45720" numCol="1" spcCol="0" anchor="t">
              <a:noAutofit/>
            </a:bodyPr>
            <a:lstStyle/>
            <a:p>
              <a:pPr>
                <a:buNone/>
              </a:pPr>
              <a:r>
                <a:rPr lang="en-US" altLang="en-US" sz="2000" b="1" dirty="0">
                  <a:solidFill>
                    <a:srgbClr val="0070C0"/>
                  </a:solidFill>
                  <a:latin typeface="Amazon Ember Medium"/>
                  <a:ea typeface="Amazon Ember Medium"/>
                  <a:cs typeface="Amazon Ember Medium"/>
                </a:rPr>
                <a:t>Your classmates</a:t>
              </a:r>
            </a:p>
          </p:txBody>
        </p:sp>
      </p:grpSp>
      <p:sp>
        <p:nvSpPr>
          <p:cNvPr id="38926" name="Shape"/>
          <p:cNvSpPr/>
          <p:nvPr/>
        </p:nvSpPr>
        <p:spPr>
          <a:xfrm>
            <a:off x="3663795" y="2814340"/>
            <a:ext cx="2970288" cy="3729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 sz="2000" b="1" dirty="0">
              <a:solidFill>
                <a:schemeClr val="tx1"/>
              </a:solidFill>
            </a:endParaRPr>
          </a:p>
        </p:txBody>
      </p:sp>
      <p:sp>
        <p:nvSpPr>
          <p:cNvPr id="38927" name="Shape"/>
          <p:cNvSpPr/>
          <p:nvPr/>
        </p:nvSpPr>
        <p:spPr>
          <a:xfrm>
            <a:off x="5579038" y="2726004"/>
            <a:ext cx="4812318" cy="2663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en-US" sz="2000" b="1" dirty="0">
                <a:solidFill>
                  <a:srgbClr val="0070C0"/>
                </a:solidFill>
                <a:latin typeface="Amazon Ember"/>
                <a:ea typeface="Amazon Ember"/>
                <a:cs typeface="Amazon Ember"/>
              </a:rPr>
              <a:t>Notebooks</a:t>
            </a:r>
            <a:r>
              <a:rPr lang="en-US" altLang="en-US" sz="2000" b="1">
                <a:solidFill>
                  <a:srgbClr val="0070C0"/>
                </a:solidFill>
                <a:latin typeface="Amazon Ember"/>
                <a:ea typeface="Amazon Ember"/>
                <a:cs typeface="Amazon Ember"/>
              </a:rPr>
              <a:t> to build, train, and deploy machine learning (ML) models quickly</a:t>
            </a:r>
            <a:endParaRPr lang="en-US" altLang="en-US" sz="2000" b="1">
              <a:latin typeface="Amazon Ember"/>
              <a:ea typeface="Amazon Ember"/>
              <a:cs typeface="Amazon Ember"/>
            </a:endParaRPr>
          </a:p>
        </p:txBody>
      </p:sp>
      <p:sp>
        <p:nvSpPr>
          <p:cNvPr id="38929" name="Shape"/>
          <p:cNvSpPr/>
          <p:nvPr/>
        </p:nvSpPr>
        <p:spPr>
          <a:xfrm>
            <a:off x="1512296" y="2470832"/>
            <a:ext cx="4582116" cy="657237"/>
          </a:xfrm>
          <a:prstGeom prst="rect">
            <a:avLst/>
          </a:prstGeom>
          <a:noFill/>
          <a:ln w="9525" cap="flat" cmpd="sng">
            <a:noFill/>
            <a:prstDash val="solid"/>
            <a:round/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none">
            <a:schemeClr val="lt1"/>
          </a:fontRef>
        </p:style>
        <p:txBody>
          <a:bodyPr vert="horz" lIns="91440" tIns="45720" rIns="91440" bIns="45720" numCol="1" spcCol="0" anchor="ctr">
            <a:noAutofit/>
          </a:bodyPr>
          <a:lstStyle/>
          <a:p>
            <a:pPr>
              <a:buNone/>
            </a:pPr>
            <a:r>
              <a:rPr lang="en-US" altLang="en-US" sz="2000" b="1" dirty="0">
                <a:solidFill>
                  <a:srgbClr val="0070C0"/>
                </a:solidFill>
                <a:latin typeface="Amazon Ember"/>
                <a:ea typeface="Amazon Ember"/>
                <a:cs typeface="Amazon Ember"/>
              </a:rPr>
              <a:t>MLA Learning Platform </a:t>
            </a:r>
            <a:endParaRPr lang="en-US" altLang="en-US" sz="2000" b="1" dirty="0">
              <a:latin typeface="Amazon Ember"/>
              <a:ea typeface="Amazon Ember"/>
              <a:cs typeface="Amazon Ember"/>
            </a:endParaRPr>
          </a:p>
        </p:txBody>
      </p:sp>
      <p:pic>
        <p:nvPicPr>
          <p:cNvPr id="38930" name="Picture"/>
          <p:cNvPicPr/>
          <p:nvPr/>
        </p:nvPicPr>
        <p:blipFill>
          <a:blip r:embed="rId4"/>
          <a:stretch>
            <a:fillRect/>
          </a:stretch>
        </p:blipFill>
        <p:spPr>
          <a:xfrm>
            <a:off x="1667382" y="1523502"/>
            <a:ext cx="2792095" cy="102529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445A7A6-BFA5-574F-9C6D-C36C21EF7C00}"/>
              </a:ext>
            </a:extLst>
          </p:cNvPr>
          <p:cNvGrpSpPr/>
          <p:nvPr/>
        </p:nvGrpSpPr>
        <p:grpSpPr>
          <a:xfrm>
            <a:off x="568061" y="3531646"/>
            <a:ext cx="4748817" cy="1885370"/>
            <a:chOff x="1515122" y="3531646"/>
            <a:chExt cx="4748817" cy="1885370"/>
          </a:xfrm>
        </p:grpSpPr>
        <p:sp>
          <p:nvSpPr>
            <p:cNvPr id="38914" name="Shape"/>
            <p:cNvSpPr/>
            <p:nvPr/>
          </p:nvSpPr>
          <p:spPr>
            <a:xfrm>
              <a:off x="1757044" y="3624824"/>
              <a:ext cx="4506895" cy="1767254"/>
            </a:xfrm>
            <a:prstGeom prst="roundRect">
              <a:avLst/>
            </a:prstGeom>
            <a:noFill/>
            <a:ln w="19050">
              <a:solidFill>
                <a:schemeClr val="accent2"/>
              </a:solidFill>
              <a:prstDash val="solid"/>
              <a:bevel/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none">
              <a:schemeClr val="lt1"/>
            </a:fontRef>
          </p:style>
          <p:txBody>
            <a:bodyPr vert="horz" lIns="91440" tIns="45720" rIns="91440" bIns="45720" numCol="1" spcCol="0" anchor="ctr">
              <a:noAutofit/>
            </a:bodyPr>
            <a:lstStyle/>
            <a:p>
              <a:pPr algn="ctr"/>
              <a:endParaRPr lang="en-US" altLang="en-US"/>
            </a:p>
          </p:txBody>
        </p:sp>
        <p:sp>
          <p:nvSpPr>
            <p:cNvPr id="38931" name="Shape"/>
            <p:cNvSpPr/>
            <p:nvPr/>
          </p:nvSpPr>
          <p:spPr>
            <a:xfrm>
              <a:off x="1515122" y="4401353"/>
              <a:ext cx="4695783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t">
              <a:spAutoFit/>
            </a:bodyPr>
            <a:lstStyle/>
            <a:p>
              <a:pPr marL="269240" algn="ctr"/>
              <a:r>
                <a:rPr lang="en-US" altLang="en-US" sz="2000" b="1" dirty="0">
                  <a:solidFill>
                    <a:srgbClr val="0070C0"/>
                  </a:solidFill>
                  <a:latin typeface="Amazon Ember"/>
                  <a:ea typeface="Amazon Ember"/>
                  <a:cs typeface="Amazon Ember"/>
                  <a:hlinkClick r:id="rId5" tooltip="https://d2l.ai/"/>
                </a:rPr>
                <a:t>D2L</a:t>
              </a:r>
              <a:r>
                <a:rPr lang="en-US" altLang="en-US" sz="2000" b="1" dirty="0">
                  <a:solidFill>
                    <a:srgbClr val="0070C0"/>
                  </a:solidFill>
                  <a:latin typeface="Amazon Ember Medium"/>
                  <a:ea typeface="Amazon Ember Medium"/>
                  <a:cs typeface="Amazon Ember Medium"/>
                </a:rPr>
                <a:t> : An online interactive deep learning book with code, math, and discussions</a:t>
              </a:r>
            </a:p>
          </p:txBody>
        </p:sp>
        <p:pic>
          <p:nvPicPr>
            <p:cNvPr id="38932" name="Picture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91867" y="3531646"/>
              <a:ext cx="2597633" cy="1037235"/>
            </a:xfrm>
            <a:prstGeom prst="rect">
              <a:avLst/>
            </a:prstGeom>
          </p:spPr>
        </p:pic>
      </p:grpSp>
      <p:pic>
        <p:nvPicPr>
          <p:cNvPr id="38934" name="Picture"/>
          <p:cNvPicPr/>
          <p:nvPr/>
        </p:nvPicPr>
        <p:blipFill>
          <a:blip r:embed="rId7"/>
          <a:srcRect t="14249" b="17540"/>
          <a:stretch>
            <a:fillRect/>
          </a:stretch>
        </p:blipFill>
        <p:spPr>
          <a:xfrm>
            <a:off x="6650079" y="1556385"/>
            <a:ext cx="2834640" cy="82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5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5" grpId="0" animBg="1"/>
      <p:bldP spid="3892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25"/>
  <p:tag name="ARTICULATE_PROJECT_OPEN" val="0"/>
</p:tagLst>
</file>

<file path=ppt/theme/theme1.xml><?xml version="1.0" encoding="utf-8"?>
<a:theme xmlns:a="http://schemas.openxmlformats.org/drawingml/2006/main" name="inSTALLments Master Theme">
  <a:themeElements>
    <a:clrScheme name="MLE Colors">
      <a:dk1>
        <a:srgbClr val="303942"/>
      </a:dk1>
      <a:lt1>
        <a:srgbClr val="FFFFFF"/>
      </a:lt1>
      <a:dk2>
        <a:srgbClr val="EDECD7"/>
      </a:dk2>
      <a:lt2>
        <a:srgbClr val="FFFFFF"/>
      </a:lt2>
      <a:accent1>
        <a:srgbClr val="FF8E00"/>
      </a:accent1>
      <a:accent2>
        <a:srgbClr val="007BB6"/>
      </a:accent2>
      <a:accent3>
        <a:srgbClr val="45B645"/>
      </a:accent3>
      <a:accent4>
        <a:srgbClr val="00454F"/>
      </a:accent4>
      <a:accent5>
        <a:srgbClr val="CC0C39"/>
      </a:accent5>
      <a:accent6>
        <a:srgbClr val="373D3A"/>
      </a:accent6>
      <a:hlink>
        <a:srgbClr val="2772B6"/>
      </a:hlink>
      <a:folHlink>
        <a:srgbClr val="2772B6"/>
      </a:folHlink>
    </a:clrScheme>
    <a:fontScheme name="Amazon Ember">
      <a:majorFont>
        <a:latin typeface="Amazon Ember Medium"/>
        <a:ea typeface=""/>
        <a:cs typeface=""/>
      </a:majorFont>
      <a:minorFont>
        <a:latin typeface="Amazon Ember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spcBef>
            <a:spcPts val="600"/>
          </a:spcBef>
          <a:spcAft>
            <a:spcPts val="600"/>
          </a:spcAft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LU PPT Template" id="{F1CC81C5-47F6-954A-8B4E-0FBE345E68DC}" vid="{BAE62345-9DE1-DD4A-8A69-8922C10C5B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C2EB08E7CB4B4E9BDA190747EEDB9B" ma:contentTypeVersion="13" ma:contentTypeDescription="Create a new document." ma:contentTypeScope="" ma:versionID="b9cdf10b8241b6ff40752503e932cc09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40813f5af53e2c249e003d8b954a7f5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internalName="PublishingStartDate">
      <xsd:simpleType>
        <xsd:restriction base="dms:Unknown"/>
      </xsd:simpleType>
    </xsd:element>
    <xsd:element name="PublishingExpirationDate" ma:index="9" nillable="true" ma:displayName="Scheduling End Dat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955B7B8F-47BF-40A7-BA64-71F059877E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1069FCE-E425-4A49-B8EC-B4CD92605CE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F0FDA2-BDE7-493B-BEE4-7205B3D7A07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33866</TotalTime>
  <Words>153</Words>
  <Application>Microsoft Macintosh PowerPoint</Application>
  <PresentationFormat>Custom</PresentationFormat>
  <Paragraphs>36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Amazon Ember</vt:lpstr>
      <vt:lpstr>Amazon Ember Display</vt:lpstr>
      <vt:lpstr>Amazon Ember Display Light</vt:lpstr>
      <vt:lpstr>Amazon Ember Light</vt:lpstr>
      <vt:lpstr>Amazon Ember Medium</vt:lpstr>
      <vt:lpstr>Arial</vt:lpstr>
      <vt:lpstr>Lucida Grande</vt:lpstr>
      <vt:lpstr>Wingdings</vt:lpstr>
      <vt:lpstr>inSTALLments Master Theme</vt:lpstr>
      <vt:lpstr>PowerPoint Presentation</vt:lpstr>
      <vt:lpstr>Course Overview</vt:lpstr>
      <vt:lpstr>Learning Outcomes</vt:lpstr>
      <vt:lpstr>Machine Learning Resources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Canvas</dc:title>
  <dc:creator>Microsoft Office User</dc:creator>
  <cp:lastModifiedBy>Microsoft Office User</cp:lastModifiedBy>
  <cp:revision>880</cp:revision>
  <cp:lastPrinted>2020-03-05T18:47:14Z</cp:lastPrinted>
  <dcterms:created xsi:type="dcterms:W3CDTF">2019-12-18T06:10:11Z</dcterms:created>
  <dcterms:modified xsi:type="dcterms:W3CDTF">2020-07-09T02:15:58Z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BA4BF974-20C1-44DB-A727-DD5E5BD494DE</vt:lpwstr>
  </property>
  <property fmtid="{D5CDD505-2E9C-101B-9397-08002B2CF9AE}" pid="3" name="ArticulatePath">
    <vt:lpwstr>Amazon inSTALLments Landscape 17x11_11-15-16</vt:lpwstr>
  </property>
  <property fmtid="{D5CDD505-2E9C-101B-9397-08002B2CF9AE}" pid="4" name="ContentTypeId">
    <vt:lpwstr>0x01010010C2EB08E7CB4B4E9BDA190747EEDB9B</vt:lpwstr>
  </property>
</Properties>
</file>

<file path=docProps/thumbnail.jpeg>
</file>